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2" r:id="rId4"/>
    <p:sldId id="264" r:id="rId5"/>
    <p:sldId id="263" r:id="rId6"/>
    <p:sldId id="261" r:id="rId7"/>
    <p:sldId id="260" r:id="rId8"/>
    <p:sldId id="258" r:id="rId9"/>
    <p:sldId id="259" r:id="rId10"/>
    <p:sldId id="257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213" autoAdjust="0"/>
    <p:restoredTop sz="94660"/>
  </p:normalViewPr>
  <p:slideViewPr>
    <p:cSldViewPr>
      <p:cViewPr varScale="1">
        <p:scale>
          <a:sx n="100" d="100"/>
          <a:sy n="100" d="100"/>
        </p:scale>
        <p:origin x="62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F087-1E21-4719-AFAC-4F73E9FAF684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D5BF-52D8-4954-BAD2-82D3A8A537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892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F087-1E21-4719-AFAC-4F73E9FAF684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D5BF-52D8-4954-BAD2-82D3A8A537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13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F087-1E21-4719-AFAC-4F73E9FAF684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D5BF-52D8-4954-BAD2-82D3A8A537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61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F087-1E21-4719-AFAC-4F73E9FAF684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D5BF-52D8-4954-BAD2-82D3A8A537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12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F087-1E21-4719-AFAC-4F73E9FAF684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D5BF-52D8-4954-BAD2-82D3A8A537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85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F087-1E21-4719-AFAC-4F73E9FAF684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D5BF-52D8-4954-BAD2-82D3A8A537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826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F087-1E21-4719-AFAC-4F73E9FAF684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D5BF-52D8-4954-BAD2-82D3A8A537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595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F087-1E21-4719-AFAC-4F73E9FAF684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D5BF-52D8-4954-BAD2-82D3A8A537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09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F087-1E21-4719-AFAC-4F73E9FAF684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D5BF-52D8-4954-BAD2-82D3A8A537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036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F087-1E21-4719-AFAC-4F73E9FAF684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D5BF-52D8-4954-BAD2-82D3A8A537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82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1F087-1E21-4719-AFAC-4F73E9FAF684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D5BF-52D8-4954-BAD2-82D3A8A537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16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1F087-1E21-4719-AFAC-4F73E9FAF684}" type="datetimeFigureOut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2D5BF-52D8-4954-BAD2-82D3A8A537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461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304865"/>
              </p:ext>
            </p:extLst>
          </p:nvPr>
        </p:nvGraphicFramePr>
        <p:xfrm>
          <a:off x="136281" y="548382"/>
          <a:ext cx="8856984" cy="5730266"/>
        </p:xfrm>
        <a:graphic>
          <a:graphicData uri="http://schemas.openxmlformats.org/drawingml/2006/table">
            <a:tbl>
              <a:tblPr/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1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53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時期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場所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テーマ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担当企画委員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50" charset="-128"/>
                          <a:cs typeface="+mn-cs"/>
                        </a:rPr>
                        <a:t>4/12</a:t>
                      </a:r>
                      <a:endParaRPr kumimoji="1" lang="en-US" altLang="ja-JP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(2019)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/>
                        <a:t>東京</a:t>
                      </a:r>
                      <a:endParaRPr lang="en-US" altLang="ja-JP" sz="1600" dirty="0"/>
                    </a:p>
                    <a:p>
                      <a:pPr algn="ctr"/>
                      <a:r>
                        <a:rPr lang="ja-JP" altLang="en-US" sz="1200" dirty="0"/>
                        <a:t>東大</a:t>
                      </a:r>
                      <a:endParaRPr lang="en-US" altLang="ja-JP" sz="16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新しい</a:t>
                      </a:r>
                      <a:r>
                        <a:rPr kumimoji="1" lang="ja-JP" altLang="ja-JP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界面創成</a:t>
                      </a:r>
                      <a:r>
                        <a:rPr kumimoji="1" lang="ja-JP" altLang="en-US" sz="16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と</a:t>
                      </a:r>
                      <a:r>
                        <a:rPr kumimoji="1" lang="ja-JP" altLang="ja-JP" sz="16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デバイス</a:t>
                      </a:r>
                      <a:r>
                        <a:rPr kumimoji="1" lang="ja-JP" altLang="en-US" sz="16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開発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WG4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（</a:t>
                      </a: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191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委員会と共催）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斉藤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、森本、杉山、北澤、井上、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竹中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6/3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dirty="0"/>
                        <a:t>東京</a:t>
                      </a:r>
                      <a:endParaRPr lang="en-US" altLang="ja-JP" sz="1800" dirty="0"/>
                    </a:p>
                    <a:p>
                      <a:pPr algn="ctr"/>
                      <a:r>
                        <a:rPr lang="ja-JP" altLang="en-US" sz="1200" dirty="0"/>
                        <a:t>東大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ALP</a:t>
                      </a: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Atomic Layer Process</a:t>
                      </a: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）の基礎と最新動向</a:t>
                      </a:r>
                      <a:endParaRPr lang="en-US" altLang="ja-JP" sz="1600" dirty="0">
                        <a:latin typeface="+mj-ea"/>
                        <a:ea typeface="+mj-ea"/>
                      </a:endParaRPr>
                    </a:p>
                    <a:p>
                      <a:r>
                        <a:rPr lang="ja-JP" altLang="en-US" sz="1600" dirty="0">
                          <a:latin typeface="+mj-ea"/>
                          <a:ea typeface="+mj-ea"/>
                        </a:rPr>
                        <a:t>ＷＧ４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dirty="0">
                          <a:solidFill>
                            <a:srgbClr val="FF0000"/>
                          </a:solidFill>
                        </a:rPr>
                        <a:t>須田</a:t>
                      </a:r>
                      <a:r>
                        <a:rPr lang="ja-JP" altLang="en-US" sz="1600" dirty="0"/>
                        <a:t>、東雲、霜垣、井上、武山</a:t>
                      </a:r>
                      <a:endParaRPr lang="ja-JP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5-6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東京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/>
                        <a:t>田町</a:t>
                      </a:r>
                      <a:r>
                        <a:rPr lang="en-US" altLang="ja-JP" sz="1200" dirty="0"/>
                        <a:t>CIC</a:t>
                      </a:r>
                      <a:endParaRPr lang="ja-JP" altLang="en-US" sz="12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薄膜工学セミナー（薄膜の基礎から応用まで）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大見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、近藤、田畑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10/28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東京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理科大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水と機能材料界面の理工学と応用</a:t>
                      </a:r>
                      <a:endParaRPr kumimoji="1" lang="en-US" altLang="ja-JP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WG1</a:t>
                      </a:r>
                      <a:r>
                        <a:rPr kumimoji="1" lang="ja-JP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183</a:t>
                      </a:r>
                      <a:r>
                        <a:rPr kumimoji="1" lang="ja-JP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委員会と共催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杉山、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北川、岡、高井、岡野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16-17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仙台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東北大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</a:t>
                      </a:r>
                      <a:r>
                        <a:rPr kumimoji="1" lang="ja-JP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関連薄膜技術</a:t>
                      </a:r>
                      <a:endParaRPr kumimoji="1" lang="en-US" altLang="ja-JP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</a:t>
                      </a:r>
                      <a:r>
                        <a:rPr kumimoji="1" lang="ja-JP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３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斉藤、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濱村、関、杉山、浅野、大久保、久保田、殿原、藤原、大見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50" charset="-128"/>
                          <a:cs typeface="+mn-cs"/>
                        </a:rPr>
                        <a:t>2/17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(2020)</a:t>
                      </a: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/>
                        <a:t>名古屋</a:t>
                      </a:r>
                      <a:endParaRPr lang="en-US" altLang="ja-JP" sz="1600" dirty="0"/>
                    </a:p>
                    <a:p>
                      <a:pPr algn="ctr"/>
                      <a:r>
                        <a:rPr lang="ja-JP" altLang="en-US" sz="1200" dirty="0"/>
                        <a:t>名大</a:t>
                      </a:r>
                      <a:endParaRPr lang="en-US" altLang="ja-JP" sz="14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2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次元層状薄膜の評価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ＷＧ４</a:t>
                      </a: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141/154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委員会と共催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須田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、宮崎、竹中、木村、森本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50" charset="-128"/>
                          <a:cs typeface="+mn-cs"/>
                        </a:rPr>
                        <a:t>4</a:t>
                      </a:r>
                      <a:endParaRPr kumimoji="1" lang="en-US" altLang="ja-JP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/>
                        <a:t>関西</a:t>
                      </a:r>
                      <a:endParaRPr lang="en-US" altLang="ja-JP" sz="16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センシング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ＷＧ２</a:t>
                      </a:r>
                      <a:r>
                        <a:rPr kumimoji="1" lang="en-US" altLang="ja-JP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 174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委員会と共催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德田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、堀、殿原、八瀬、関谷、平野、原、林、木本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テキスト ボックス 1"/>
          <p:cNvSpPr txBox="1">
            <a:spLocks noChangeArrowheads="1"/>
          </p:cNvSpPr>
          <p:nvPr/>
        </p:nvSpPr>
        <p:spPr bwMode="auto">
          <a:xfrm>
            <a:off x="3276600" y="86717"/>
            <a:ext cx="2576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Calibri" pitchFamily="34" charset="0"/>
              </a:rPr>
              <a:t>2019</a:t>
            </a:r>
            <a:r>
              <a:rPr lang="ja-JP" altLang="en-US" sz="2400" dirty="0">
                <a:latin typeface="Calibri" pitchFamily="34" charset="0"/>
              </a:rPr>
              <a:t>研究会テーマ</a:t>
            </a:r>
          </a:p>
        </p:txBody>
      </p:sp>
    </p:spTree>
    <p:extLst>
      <p:ext uri="{BB962C8B-B14F-4D97-AF65-F5344CB8AC3E}">
        <p14:creationId xmlns:p14="http://schemas.microsoft.com/office/powerpoint/2010/main" val="2528957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テキスト ボックス 1"/>
          <p:cNvSpPr txBox="1">
            <a:spLocks noChangeArrowheads="1"/>
          </p:cNvSpPr>
          <p:nvPr/>
        </p:nvSpPr>
        <p:spPr bwMode="auto">
          <a:xfrm>
            <a:off x="3059113" y="130175"/>
            <a:ext cx="2673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>
                <a:latin typeface="Calibri" pitchFamily="34" charset="0"/>
              </a:rPr>
              <a:t>（参考）</a:t>
            </a:r>
            <a:r>
              <a:rPr lang="en-US" altLang="ja-JP">
                <a:latin typeface="Calibri" pitchFamily="34" charset="0"/>
              </a:rPr>
              <a:t>2010</a:t>
            </a:r>
            <a:r>
              <a:rPr lang="ja-JP" altLang="en-US">
                <a:latin typeface="Calibri" pitchFamily="34" charset="0"/>
              </a:rPr>
              <a:t>研究会テーマ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142875" y="571500"/>
          <a:ext cx="8858250" cy="5828034"/>
        </p:xfrm>
        <a:graphic>
          <a:graphicData uri="http://schemas.openxmlformats.org/drawingml/2006/table">
            <a:tbl>
              <a:tblPr/>
              <a:tblGrid>
                <a:gridCol w="574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6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95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7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時期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場所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大分類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テーマ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担当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6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東京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◎基礎</a:t>
                      </a:r>
                      <a:b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（基板・表面，成長法，評価）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基板・表面処理</a:t>
                      </a:r>
                      <a:b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（含む</a:t>
                      </a: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Ge</a:t>
                      </a: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，フレキシブル基板等）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◎森本・塚本・塩野・杉山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7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東京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薄膜スクール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◎近藤・杉山・</a:t>
                      </a:r>
                      <a:b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田畑・塚本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10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東京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フォトニック材料・</a:t>
                      </a:r>
                      <a:b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デバイス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テラヘルツ</a:t>
                      </a:r>
                      <a:b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シリコンフォトニクス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◎近藤・水田・福井</a:t>
                      </a:r>
                      <a:endParaRPr kumimoji="1" lang="en-US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12</a:t>
                      </a:r>
                      <a:b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拡大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大阪</a:t>
                      </a:r>
                      <a:b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京都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メモリ</a:t>
                      </a:r>
                      <a:b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（磁性薄膜・誘電体薄膜・抵抗変化薄膜）</a:t>
                      </a:r>
                      <a:endParaRPr kumimoji="1" lang="ja-JP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メモリ関係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◎北川・浅野・田畑・高橋・高橋（研）・市原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2</a:t>
                      </a:r>
                      <a:b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1" lang="en-US" altLang="ja-JP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(2011)</a:t>
                      </a:r>
                      <a:endParaRPr kumimoji="1" lang="ja-JP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東京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半導体</a:t>
                      </a:r>
                      <a:b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センサ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Beyond CMOS, more than Moore</a:t>
                      </a:r>
                      <a:b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（</a:t>
                      </a: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154</a:t>
                      </a: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と合同）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◎宮崎・財満・益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4</a:t>
                      </a:r>
                      <a:b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1" lang="en-US" altLang="ja-JP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(2011)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名古屋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◎新材料</a:t>
                      </a:r>
                      <a:b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新分野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エコ自動車用薄膜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◎多賀・奥野・高井・八瀬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次年度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表示デバイスの</a:t>
                      </a:r>
                      <a:br>
                        <a:rPr kumimoji="1" lang="en-US" altLang="ja-JP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薄膜技術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次年度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エネルギー材料</a:t>
                      </a:r>
                      <a:br>
                        <a:rPr kumimoji="1" lang="en-US" altLang="ja-JP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太陽電池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電池材料等，光触媒，</a:t>
                      </a:r>
                      <a:r>
                        <a:rPr kumimoji="1" lang="en-US" altLang="ja-JP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SiC</a:t>
                      </a:r>
                      <a:br>
                        <a:rPr kumimoji="1" lang="en-US" altLang="ja-JP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1" lang="ja-JP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太陽電池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73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620353"/>
              </p:ext>
            </p:extLst>
          </p:nvPr>
        </p:nvGraphicFramePr>
        <p:xfrm>
          <a:off x="136281" y="548382"/>
          <a:ext cx="8856984" cy="6041936"/>
        </p:xfrm>
        <a:graphic>
          <a:graphicData uri="http://schemas.openxmlformats.org/drawingml/2006/table">
            <a:tbl>
              <a:tblPr/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1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53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時期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場所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テーマ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担当企画委員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4/16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関西</a:t>
                      </a:r>
                      <a:endParaRPr lang="en-US" altLang="ja-JP" sz="2000" dirty="0"/>
                    </a:p>
                    <a:p>
                      <a:pPr algn="ctr"/>
                      <a:r>
                        <a:rPr lang="ja-JP" altLang="en-US" sz="1200" dirty="0"/>
                        <a:t>京都テルサ</a:t>
                      </a:r>
                      <a:endParaRPr lang="ja-JP" altLang="en-US" sz="16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生体発電や生体を模したエネルギー生成技術</a:t>
                      </a:r>
                      <a:r>
                        <a:rPr kumimoji="1" lang="en-US" altLang="ja-JP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WG1, </a:t>
                      </a:r>
                      <a:r>
                        <a:rPr kumimoji="1" lang="en-US" altLang="ja-JP" sz="16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WG2</a:t>
                      </a:r>
                      <a:r>
                        <a:rPr kumimoji="1" lang="ja-JP" altLang="en-US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（</a:t>
                      </a:r>
                      <a:r>
                        <a:rPr kumimoji="1" lang="en-US" altLang="ja-JP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174</a:t>
                      </a:r>
                      <a:r>
                        <a:rPr kumimoji="1" lang="ja-JP" altLang="en-US" sz="16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委員会と共催）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北川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、田畑、杉山、八瀬、林、須田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6/7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/>
                        <a:t>東京</a:t>
                      </a:r>
                      <a:endParaRPr lang="en-US" altLang="ja-JP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/>
                        <a:t>田町</a:t>
                      </a:r>
                      <a:r>
                        <a:rPr lang="en-US" altLang="ja-JP" sz="1200" dirty="0"/>
                        <a:t>CIC</a:t>
                      </a:r>
                      <a:endParaRPr lang="ja-JP" altLang="en-US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dirty="0">
                          <a:latin typeface="+mj-ea"/>
                          <a:ea typeface="+mj-ea"/>
                        </a:rPr>
                        <a:t>最先端薄膜作製技術：</a:t>
                      </a:r>
                      <a:r>
                        <a:rPr lang="en-US" altLang="ja-JP" sz="1600" dirty="0">
                          <a:latin typeface="+mj-ea"/>
                          <a:ea typeface="+mj-ea"/>
                        </a:rPr>
                        <a:t>AI</a:t>
                      </a:r>
                      <a:r>
                        <a:rPr lang="ja-JP" altLang="en-US" sz="1600" dirty="0">
                          <a:latin typeface="+mj-ea"/>
                          <a:ea typeface="+mj-ea"/>
                        </a:rPr>
                        <a:t>支援ファブオペレーション、</a:t>
                      </a:r>
                      <a:r>
                        <a:rPr lang="en-US" altLang="ja-JP" sz="1600" dirty="0">
                          <a:latin typeface="+mj-ea"/>
                          <a:ea typeface="+mj-ea"/>
                        </a:rPr>
                        <a:t>Vapor-Liquid-Solid</a:t>
                      </a:r>
                      <a:r>
                        <a:rPr lang="ja-JP" altLang="en-US" sz="1600" dirty="0">
                          <a:latin typeface="+mj-ea"/>
                          <a:ea typeface="+mj-ea"/>
                        </a:rPr>
                        <a:t>法、</a:t>
                      </a:r>
                      <a:r>
                        <a:rPr lang="en-US" altLang="ja-JP" sz="1600" dirty="0">
                          <a:latin typeface="+mj-ea"/>
                          <a:ea typeface="+mj-ea"/>
                        </a:rPr>
                        <a:t>ALD</a:t>
                      </a:r>
                      <a:r>
                        <a:rPr lang="ja-JP" altLang="en-US" sz="1600" dirty="0" err="1">
                          <a:latin typeface="+mj-ea"/>
                          <a:ea typeface="+mj-ea"/>
                        </a:rPr>
                        <a:t>、</a:t>
                      </a:r>
                      <a:r>
                        <a:rPr lang="en-US" altLang="ja-JP" sz="1600" dirty="0" err="1">
                          <a:latin typeface="+mj-ea"/>
                          <a:ea typeface="+mj-ea"/>
                        </a:rPr>
                        <a:t>ALEt</a:t>
                      </a:r>
                      <a:r>
                        <a:rPr lang="ja-JP" altLang="en-US" sz="1600" dirty="0" err="1">
                          <a:latin typeface="+mj-ea"/>
                          <a:ea typeface="+mj-ea"/>
                        </a:rPr>
                        <a:t>、</a:t>
                      </a:r>
                      <a:r>
                        <a:rPr lang="ja-JP" altLang="en-US" sz="1600" dirty="0">
                          <a:latin typeface="+mj-ea"/>
                          <a:ea typeface="+mj-ea"/>
                        </a:rPr>
                        <a:t>ミスト</a:t>
                      </a:r>
                      <a:r>
                        <a:rPr lang="en-US" altLang="ja-JP" sz="1600" dirty="0">
                          <a:latin typeface="+mj-ea"/>
                          <a:ea typeface="+mj-ea"/>
                        </a:rPr>
                        <a:t>CVD</a:t>
                      </a:r>
                      <a:r>
                        <a:rPr lang="ja-JP" altLang="en-US" sz="1600" dirty="0" err="1">
                          <a:latin typeface="+mj-ea"/>
                          <a:ea typeface="+mj-ea"/>
                        </a:rPr>
                        <a:t>、</a:t>
                      </a:r>
                      <a:r>
                        <a:rPr lang="ja-JP" altLang="en-US" sz="1600" dirty="0">
                          <a:latin typeface="+mj-ea"/>
                          <a:ea typeface="+mj-ea"/>
                        </a:rPr>
                        <a:t>新スパッタ法、</a:t>
                      </a:r>
                      <a:r>
                        <a:rPr lang="en-US" altLang="ja-JP" sz="1600" dirty="0">
                          <a:latin typeface="+mj-ea"/>
                          <a:ea typeface="+mj-ea"/>
                        </a:rPr>
                        <a:t>in-situ</a:t>
                      </a:r>
                      <a:r>
                        <a:rPr lang="ja-JP" altLang="en-US" sz="1600" dirty="0">
                          <a:latin typeface="+mj-ea"/>
                          <a:ea typeface="+mj-ea"/>
                        </a:rPr>
                        <a:t>観測などの最新薄膜技術</a:t>
                      </a:r>
                      <a:endParaRPr lang="en-US" altLang="ja-JP" sz="1600" dirty="0">
                        <a:latin typeface="+mj-ea"/>
                        <a:ea typeface="+mj-ea"/>
                      </a:endParaRPr>
                    </a:p>
                    <a:p>
                      <a:r>
                        <a:rPr lang="ja-JP" altLang="en-US" sz="1600" dirty="0">
                          <a:latin typeface="+mj-ea"/>
                          <a:ea typeface="+mj-ea"/>
                        </a:rPr>
                        <a:t>ＷＧ４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dirty="0">
                          <a:solidFill>
                            <a:srgbClr val="FF0000"/>
                          </a:solidFill>
                        </a:rPr>
                        <a:t>森本</a:t>
                      </a:r>
                      <a:r>
                        <a:rPr lang="ja-JP" altLang="en-US" sz="1600" dirty="0"/>
                        <a:t>、濱村、浅野、東雲、北澤、霜垣、八瀬、大久保、野矢、</a:t>
                      </a:r>
                      <a:r>
                        <a:rPr lang="ja-JP" altLang="en-US" sz="1600" dirty="0">
                          <a:solidFill>
                            <a:srgbClr val="FF0000"/>
                          </a:solidFill>
                        </a:rPr>
                        <a:t>須田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20-21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東京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/>
                        <a:t>田町</a:t>
                      </a:r>
                      <a:r>
                        <a:rPr lang="en-US" altLang="ja-JP" sz="1200" dirty="0"/>
                        <a:t>CIC</a:t>
                      </a:r>
                      <a:endParaRPr lang="ja-JP" altLang="en-US" sz="12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薄膜工学セミナー（薄膜の基礎から応用まで）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大見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、近藤、田畑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10/30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名古屋</a:t>
                      </a:r>
                      <a:endParaRPr lang="en-US" altLang="ja-JP" sz="16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/>
                        <a:t>名大</a:t>
                      </a:r>
                      <a:r>
                        <a:rPr lang="en-US" altLang="ja-JP" sz="1200" dirty="0"/>
                        <a:t>VBL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深層学習時代のニューロモルフィックハードウエア</a:t>
                      </a:r>
                      <a:r>
                        <a:rPr kumimoji="1" lang="ja-JP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kumimoji="1" lang="ja-JP" altLang="ja-JP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クラウドからエッジまで深層学習時代のデバイス</a:t>
                      </a:r>
                      <a:r>
                        <a:rPr kumimoji="1" lang="en-US" altLang="ja-JP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1" lang="ja-JP" altLang="ja-JP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薄膜技術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ＷＧ３（</a:t>
                      </a: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154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委員会と共催）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浅野、大沢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、久保田、須田、三浦、宮崎、原、井上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17-18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関西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橿原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新型電池デバイスと二次電池の新たな解析手法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ＷＧ１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北川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、濱村、宮崎、祖父江、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林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、藤原、杉山、</a:t>
                      </a: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木村</a:t>
                      </a: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、北澤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50" charset="-128"/>
                          <a:cs typeface="+mn-cs"/>
                        </a:rPr>
                        <a:t>2/28</a:t>
                      </a:r>
                      <a:endParaRPr kumimoji="1" lang="en-US" altLang="ja-JP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(2019)</a:t>
                      </a:r>
                      <a:endParaRPr kumimoji="1" lang="ja-JP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/>
                        <a:t>東京</a:t>
                      </a:r>
                      <a:endParaRPr lang="en-US" altLang="ja-JP" sz="16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/>
                        <a:t>田町</a:t>
                      </a:r>
                      <a:r>
                        <a:rPr lang="en-US" altLang="ja-JP" sz="1200" dirty="0"/>
                        <a:t>CIC</a:t>
                      </a:r>
                      <a:endParaRPr lang="ja-JP" altLang="en-US" sz="12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生体適合</a:t>
                      </a: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/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非適合　</a:t>
                      </a: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薄膜・表面・界面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ＷＧ２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田畑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、堀、徳田、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八瀬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、北澤、殿原、関谷</a:t>
                      </a: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、平野、岡野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ＭＳ Ｐゴシック" pitchFamily="50" charset="-128"/>
                          <a:cs typeface="+mn-cs"/>
                        </a:rPr>
                        <a:t>4/12</a:t>
                      </a:r>
                      <a:endParaRPr kumimoji="1" lang="en-US" altLang="ja-JP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(2019)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/>
                        <a:t>東京</a:t>
                      </a:r>
                      <a:endParaRPr lang="en-US" altLang="ja-JP" sz="1600" dirty="0"/>
                    </a:p>
                    <a:p>
                      <a:pPr algn="ctr"/>
                      <a:r>
                        <a:rPr lang="ja-JP" altLang="en-US" sz="1200" dirty="0"/>
                        <a:t>東大</a:t>
                      </a:r>
                      <a:endParaRPr lang="en-US" altLang="ja-JP" sz="16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界面創成による新たな物性とデバイス形成への応用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WG4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（</a:t>
                      </a: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191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委員会と共催）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斉藤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、森本、杉山、北澤、井上、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竹中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テキスト ボックス 1"/>
          <p:cNvSpPr txBox="1">
            <a:spLocks noChangeArrowheads="1"/>
          </p:cNvSpPr>
          <p:nvPr/>
        </p:nvSpPr>
        <p:spPr bwMode="auto">
          <a:xfrm>
            <a:off x="3276600" y="86717"/>
            <a:ext cx="2576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Calibri" pitchFamily="34" charset="0"/>
              </a:rPr>
              <a:t>2018</a:t>
            </a:r>
            <a:r>
              <a:rPr lang="ja-JP" altLang="en-US" sz="2400" dirty="0">
                <a:latin typeface="Calibri" pitchFamily="34" charset="0"/>
              </a:rPr>
              <a:t>研究会テーマ</a:t>
            </a:r>
          </a:p>
        </p:txBody>
      </p:sp>
    </p:spTree>
    <p:extLst>
      <p:ext uri="{BB962C8B-B14F-4D97-AF65-F5344CB8AC3E}">
        <p14:creationId xmlns:p14="http://schemas.microsoft.com/office/powerpoint/2010/main" val="1495289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094021"/>
              </p:ext>
            </p:extLst>
          </p:nvPr>
        </p:nvGraphicFramePr>
        <p:xfrm>
          <a:off x="136281" y="548382"/>
          <a:ext cx="8856984" cy="6029440"/>
        </p:xfrm>
        <a:graphic>
          <a:graphicData uri="http://schemas.openxmlformats.org/drawingml/2006/table">
            <a:tbl>
              <a:tblPr/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8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時期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場所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テーマ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担当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企画委員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4/28</a:t>
                      </a:r>
                      <a:b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(2017)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東京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産業技術センター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自己組織化材料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・低温成膜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:WG1,WG2,WG4</a:t>
                      </a:r>
                      <a:endParaRPr kumimoji="1" lang="ja-JP" altLang="ja-JP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森本、鈴木、杉山、関谷、岡野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6/30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/>
                        <a:t>関西</a:t>
                      </a:r>
                      <a:endParaRPr lang="en-US" altLang="ja-JP" sz="1600" dirty="0"/>
                    </a:p>
                    <a:p>
                      <a:pPr algn="ctr"/>
                      <a:r>
                        <a:rPr lang="ja-JP" altLang="en-US" sz="1200" dirty="0"/>
                        <a:t>京都テルサ</a:t>
                      </a:r>
                      <a:endParaRPr lang="ja-JP" altLang="en-US" sz="16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化合物半導体（太陽電池、パワーデバイス）：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WG1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162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委員会と共催）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dirty="0"/>
                        <a:t>北川、藤原、林、原、北澤、鈴木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7/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28-29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東京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田町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CIC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薄膜工学セミナー（薄膜の基礎から応用まで）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大見、近藤、田畑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10/17</a:t>
                      </a:r>
                      <a:endParaRPr kumimoji="1" lang="ja-JP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名古屋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名大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VBL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センサー技術：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WG2, WG3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154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委員会と共催）</a:t>
                      </a:r>
                      <a:endParaRPr kumimoji="1" lang="en-US" altLang="ja-JP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kumimoji="1" lang="ja-JP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ヘルスケア技術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浅野、徳田、殿原、宮崎、関谷、平野、斎藤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12/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18-19</a:t>
                      </a:r>
                      <a:b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拡大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東京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田町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CIC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次元積層・加工技術・接合技術：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WG4</a:t>
                      </a:r>
                      <a:endParaRPr kumimoji="1" lang="ja-JP" altLang="ja-JP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森本、霜垣、大沢、久保田、井上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2/7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(2018)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東京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田町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CIC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マテリアルズインフォマティクス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と薄膜技術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藤原、濱村、祖父江、竹中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4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(2018)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関西</a:t>
                      </a:r>
                      <a:endParaRPr lang="en-US" altLang="ja-JP" sz="2000" dirty="0"/>
                    </a:p>
                    <a:p>
                      <a:pPr algn="ctr"/>
                      <a:r>
                        <a:rPr lang="ja-JP" altLang="en-US" sz="1200" dirty="0"/>
                        <a:t>京都テルサ</a:t>
                      </a:r>
                      <a:endParaRPr lang="ja-JP" altLang="en-US" sz="1600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薄膜技術を用いた省・小電力発電（生体発電）：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WG1, </a:t>
                      </a:r>
                      <a:r>
                        <a:rPr kumimoji="1" lang="en-US" altLang="ja-JP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WG2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174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委員会と共催）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北川、田畑、杉山、八瀬、林、須田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テキスト ボックス 1"/>
          <p:cNvSpPr txBox="1">
            <a:spLocks noChangeArrowheads="1"/>
          </p:cNvSpPr>
          <p:nvPr/>
        </p:nvSpPr>
        <p:spPr bwMode="auto">
          <a:xfrm>
            <a:off x="3276600" y="86717"/>
            <a:ext cx="2576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Calibri" pitchFamily="34" charset="0"/>
              </a:rPr>
              <a:t>2017</a:t>
            </a:r>
            <a:r>
              <a:rPr lang="ja-JP" altLang="en-US" sz="2400" dirty="0">
                <a:latin typeface="Calibri" pitchFamily="34" charset="0"/>
              </a:rPr>
              <a:t>研究会テーマ</a:t>
            </a:r>
          </a:p>
        </p:txBody>
      </p:sp>
    </p:spTree>
    <p:extLst>
      <p:ext uri="{BB962C8B-B14F-4D97-AF65-F5344CB8AC3E}">
        <p14:creationId xmlns:p14="http://schemas.microsoft.com/office/powerpoint/2010/main" val="419460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180370"/>
              </p:ext>
            </p:extLst>
          </p:nvPr>
        </p:nvGraphicFramePr>
        <p:xfrm>
          <a:off x="179512" y="548680"/>
          <a:ext cx="8856984" cy="5852492"/>
        </p:xfrm>
        <a:graphic>
          <a:graphicData uri="http://schemas.openxmlformats.org/drawingml/2006/table">
            <a:tbl>
              <a:tblPr/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8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時期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場所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テーマ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担当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企画委員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4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(2016)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東京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先端薄膜低温・高速形成技術</a:t>
                      </a:r>
                      <a:r>
                        <a:rPr kumimoji="1" lang="ja-JP" alt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  <a:cs typeface="+mn-cs"/>
                        </a:rPr>
                        <a:t>WG</a:t>
                      </a:r>
                      <a:r>
                        <a:rPr kumimoji="1" lang="ja-JP" alt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  <a:cs typeface="+mn-cs"/>
                        </a:rPr>
                        <a:t>合同）</a:t>
                      </a:r>
                      <a:endParaRPr kumimoji="1" lang="en-US" altLang="ja-JP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  <a:cs typeface="+mn-cs"/>
                        </a:rPr>
                        <a:t>　</a:t>
                      </a:r>
                      <a:r>
                        <a:rPr kumimoji="1" lang="en-US" altLang="ja-JP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  <a:cs typeface="+mn-cs"/>
                        </a:rPr>
                        <a:t>ALD</a:t>
                      </a:r>
                      <a:r>
                        <a:rPr kumimoji="1" lang="ja-JP" alt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  <a:cs typeface="+mn-cs"/>
                        </a:rPr>
                        <a:t>装置・デバイス関連、その場観察</a:t>
                      </a:r>
                      <a:endParaRPr kumimoji="1" lang="ja-JP" altLang="ja-JP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森本、中村、鈴木、浅野、岡野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6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dirty="0"/>
                        <a:t>東京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薄膜工学セミナー（薄膜の基礎から応用まで）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dirty="0"/>
                        <a:t>主担当：近藤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7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大阪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ナノ構造・低次元材料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W1,4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主担当：竹中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14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10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東京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次世代</a:t>
                      </a: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メモリ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153, 154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委員会と共催）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:W3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主担当：浅野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12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拡大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名古屋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環境発電と薄膜技術・無給電センサ技術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:W1,2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主担当：北川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2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(2017)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京都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薄膜技術の医工学応用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174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委員会と共催）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:W2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主担当：田畑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4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(2017)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東京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自己組織化材料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・低温成膜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:W1,2, 4</a:t>
                      </a:r>
                      <a:endParaRPr kumimoji="1" lang="ja-JP" altLang="ja-JP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主担当：森本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テキスト ボックス 1"/>
          <p:cNvSpPr txBox="1">
            <a:spLocks noChangeArrowheads="1"/>
          </p:cNvSpPr>
          <p:nvPr/>
        </p:nvSpPr>
        <p:spPr bwMode="auto">
          <a:xfrm>
            <a:off x="3276600" y="86717"/>
            <a:ext cx="2576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Calibri" pitchFamily="34" charset="0"/>
              </a:rPr>
              <a:t>2016</a:t>
            </a:r>
            <a:r>
              <a:rPr lang="ja-JP" altLang="en-US" sz="2400" dirty="0">
                <a:latin typeface="Calibri" pitchFamily="34" charset="0"/>
              </a:rPr>
              <a:t>研究会テーマ</a:t>
            </a:r>
          </a:p>
        </p:txBody>
      </p:sp>
    </p:spTree>
    <p:extLst>
      <p:ext uri="{BB962C8B-B14F-4D97-AF65-F5344CB8AC3E}">
        <p14:creationId xmlns:p14="http://schemas.microsoft.com/office/powerpoint/2010/main" val="4058895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613853"/>
              </p:ext>
            </p:extLst>
          </p:nvPr>
        </p:nvGraphicFramePr>
        <p:xfrm>
          <a:off x="179512" y="548680"/>
          <a:ext cx="8856984" cy="6256020"/>
        </p:xfrm>
        <a:graphic>
          <a:graphicData uri="http://schemas.openxmlformats.org/drawingml/2006/table">
            <a:tbl>
              <a:tblPr/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8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時期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場所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テーマ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担当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企画委員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4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(2015)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名古屋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原子レベル成膜・加工技術（低温、低ダメージ、低次元）、磁性も含めて。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他委員会との合同も検討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森本、大沢、霜垣、斉藤、神山、堀、竹中、二本、峰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6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dirty="0"/>
                        <a:t>東京</a:t>
                      </a:r>
                      <a:endParaRPr lang="en-US" altLang="ja-JP" sz="1600" dirty="0"/>
                    </a:p>
                    <a:p>
                      <a:r>
                        <a:rPr lang="ja-JP" altLang="en-US" sz="1600" dirty="0"/>
                        <a:t>（武田昼食なし</a:t>
                      </a:r>
                      <a:r>
                        <a:rPr lang="en-US" altLang="ja-JP" sz="1600" dirty="0"/>
                        <a:t>or</a:t>
                      </a:r>
                      <a:r>
                        <a:rPr lang="ja-JP" altLang="en-US" sz="1600" dirty="0"/>
                        <a:t>立食）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600" dirty="0" err="1"/>
                        <a:t>IoT</a:t>
                      </a:r>
                      <a:r>
                        <a:rPr lang="ja-JP" altLang="en-US" sz="1600" dirty="0"/>
                        <a:t>時代の薄膜技術（</a:t>
                      </a:r>
                      <a:r>
                        <a:rPr lang="en-US" altLang="ja-JP" sz="1600" dirty="0"/>
                        <a:t>WG3</a:t>
                      </a:r>
                      <a:r>
                        <a:rPr lang="ja-JP" altLang="en-US" sz="1600" dirty="0"/>
                        <a:t>）</a:t>
                      </a:r>
                      <a:endParaRPr lang="en-US" altLang="ja-JP" sz="1600" dirty="0"/>
                    </a:p>
                    <a:p>
                      <a:r>
                        <a:rPr lang="ja-JP" altLang="en-US" sz="1600" dirty="0"/>
                        <a:t>フォトニクス、スピントロニクス</a:t>
                      </a:r>
                      <a:r>
                        <a:rPr lang="en-US" altLang="ja-JP" sz="1600" dirty="0"/>
                        <a:t>, 2</a:t>
                      </a:r>
                      <a:r>
                        <a:rPr lang="ja-JP" altLang="en-US" sz="1600" dirty="0"/>
                        <a:t>次元材料、有機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dirty="0"/>
                        <a:t>浅野、竹中、近藤、斉藤、大沢、殿原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7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東海地方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薄膜スクール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宮崎、八瀬（サポート）、林、堀、財満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10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関西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エネルギーマネージメントデバイス（</a:t>
                      </a: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WG1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）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 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ワイドギャップを含むなら</a:t>
                      </a: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162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委員会との合同を検討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北川、神山、杉山、藤原</a:t>
                      </a: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、山田、林</a:t>
                      </a: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12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拡大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東京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ヘルスケア（</a:t>
                      </a: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WG2, (3, 1)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）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　再生医療、センサー、バイオ界面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田畑、三船、八瀬、徳田、北澤、久世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2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(2016)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名古屋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最新薄膜評価技術</a:t>
                      </a:r>
                      <a:r>
                        <a:rPr kumimoji="1" lang="ja-JP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WG4</a:t>
                      </a:r>
                      <a:r>
                        <a:rPr kumimoji="1" lang="ja-JP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kumimoji="1" lang="en-US" altLang="ja-JP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基礎的講演も含める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木村、森本、祖父江、峰、三宅、林、二本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4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(2016)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東京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先端薄膜低温・高速形成技術</a:t>
                      </a:r>
                      <a:r>
                        <a:rPr kumimoji="1" lang="ja-JP" alt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  <a:cs typeface="+mn-cs"/>
                        </a:rPr>
                        <a:t>WG</a:t>
                      </a:r>
                      <a:r>
                        <a:rPr kumimoji="1" lang="ja-JP" alt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  <a:cs typeface="+mn-cs"/>
                        </a:rPr>
                        <a:t>合同）</a:t>
                      </a:r>
                      <a:endParaRPr kumimoji="1" lang="en-US" altLang="ja-JP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  <a:cs typeface="+mn-cs"/>
                        </a:rPr>
                        <a:t>　</a:t>
                      </a:r>
                      <a:r>
                        <a:rPr kumimoji="1" lang="en-US" altLang="ja-JP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  <a:cs typeface="+mn-cs"/>
                        </a:rPr>
                        <a:t>ALD</a:t>
                      </a:r>
                      <a:r>
                        <a:rPr kumimoji="1" lang="ja-JP" alt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  <a:cs typeface="+mn-cs"/>
                        </a:rPr>
                        <a:t>装置・デバイス関連、その場観察</a:t>
                      </a:r>
                      <a:endParaRPr kumimoji="1" lang="ja-JP" altLang="ja-JP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森本、中村、鈴木、浅野、岡野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テキスト ボックス 1"/>
          <p:cNvSpPr txBox="1">
            <a:spLocks noChangeArrowheads="1"/>
          </p:cNvSpPr>
          <p:nvPr/>
        </p:nvSpPr>
        <p:spPr bwMode="auto">
          <a:xfrm>
            <a:off x="3276600" y="86717"/>
            <a:ext cx="2576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Calibri" pitchFamily="34" charset="0"/>
              </a:rPr>
              <a:t>2015</a:t>
            </a:r>
            <a:r>
              <a:rPr lang="ja-JP" altLang="en-US" sz="2400" dirty="0">
                <a:latin typeface="Calibri" pitchFamily="34" charset="0"/>
              </a:rPr>
              <a:t>研究会テーマ</a:t>
            </a:r>
          </a:p>
        </p:txBody>
      </p:sp>
    </p:spTree>
    <p:extLst>
      <p:ext uri="{BB962C8B-B14F-4D97-AF65-F5344CB8AC3E}">
        <p14:creationId xmlns:p14="http://schemas.microsoft.com/office/powerpoint/2010/main" val="973026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628070"/>
              </p:ext>
            </p:extLst>
          </p:nvPr>
        </p:nvGraphicFramePr>
        <p:xfrm>
          <a:off x="179512" y="668674"/>
          <a:ext cx="8856984" cy="6040354"/>
        </p:xfrm>
        <a:graphic>
          <a:graphicData uri="http://schemas.openxmlformats.org/drawingml/2006/table">
            <a:tbl>
              <a:tblPr/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8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時期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場所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テーマ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担当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企画委員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4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(2014)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東京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薄膜形成機能計測（ナノカーボン／フレキシブル（樹脂基板）・プリンタブル）</a:t>
                      </a:r>
                      <a:endParaRPr kumimoji="1" lang="en-US" altLang="ja-JP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印刷エレクトロニクス，有機デバイス，グラフェン</a:t>
                      </a:r>
                      <a:r>
                        <a:rPr kumimoji="1" lang="en-US" altLang="ja-JP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2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6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dirty="0"/>
                        <a:t>大阪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dirty="0"/>
                        <a:t>ウェアラブルと車載用エレクトロニクス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dirty="0"/>
                        <a:t>浅野、見目、殿原、峰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7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福島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薄膜スクール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八瀬、吉田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10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東京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基礎講座「最先端薄膜評価技術－半導体と電気化学を結ぶ表面・界面評価技術－」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森本、北澤、宮崎、大沢、酒井、木村、三宅、中村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11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拡大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奈良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新型エネルギーデバイス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北川、藤原、北澤、林、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2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(2015)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東京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バイオメディカルエレクトロニクス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（</a:t>
                      </a:r>
                      <a:r>
                        <a:rPr kumimoji="1" lang="en-US" altLang="ja-JP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154</a:t>
                      </a: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との合同）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田畑、宮崎、徳田、久世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4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(2015)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名古屋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原子レベル成膜・加工技術（低温、低ダメージ、低次元）、磁性も含めて。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他委員会との合同も検討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森本、大沢、霜垣、斉藤、神山、堀、竹中、二本、峰</a:t>
                      </a:r>
                      <a:endParaRPr kumimoji="1" lang="en-US" alt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テキスト ボックス 1"/>
          <p:cNvSpPr txBox="1">
            <a:spLocks noChangeArrowheads="1"/>
          </p:cNvSpPr>
          <p:nvPr/>
        </p:nvSpPr>
        <p:spPr bwMode="auto">
          <a:xfrm>
            <a:off x="3276600" y="86717"/>
            <a:ext cx="2576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Calibri" pitchFamily="34" charset="0"/>
              </a:rPr>
              <a:t>2014</a:t>
            </a:r>
            <a:r>
              <a:rPr lang="ja-JP" altLang="en-US" sz="2400" dirty="0">
                <a:latin typeface="Calibri" pitchFamily="34" charset="0"/>
              </a:rPr>
              <a:t>研究会テーマ</a:t>
            </a:r>
          </a:p>
        </p:txBody>
      </p:sp>
    </p:spTree>
    <p:extLst>
      <p:ext uri="{BB962C8B-B14F-4D97-AF65-F5344CB8AC3E}">
        <p14:creationId xmlns:p14="http://schemas.microsoft.com/office/powerpoint/2010/main" val="547326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763163"/>
              </p:ext>
            </p:extLst>
          </p:nvPr>
        </p:nvGraphicFramePr>
        <p:xfrm>
          <a:off x="251520" y="620688"/>
          <a:ext cx="8640960" cy="6073140"/>
        </p:xfrm>
        <a:graphic>
          <a:graphicData uri="http://schemas.openxmlformats.org/drawingml/2006/table">
            <a:tbl>
              <a:tblPr/>
              <a:tblGrid>
                <a:gridCol w="966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時期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場所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テーマ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6</a:t>
                      </a:r>
                      <a:endParaRPr kumimoji="1" lang="ja-JP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000" dirty="0"/>
                        <a:t>名古屋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プラズマ材料科学第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153</a:t>
                      </a: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委員会、半導体界面制御技術第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154</a:t>
                      </a: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委員会との合同</a:t>
                      </a:r>
                      <a:endParaRPr kumimoji="1" lang="en-US" altLang="ja-JP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ja-JP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プラズマ材料科学に基づいた薄膜形成と新プロセスの創出</a:t>
                      </a:r>
                      <a:endParaRPr kumimoji="1" lang="en-US" altLang="ja-JP" sz="20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ja-JP" altLang="en-US" b="0" dirty="0"/>
                        <a:t>（薄膜太陽電池，バイオプロセス，酸化物半導体）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7</a:t>
                      </a: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月</a:t>
                      </a:r>
                      <a:b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4-6</a:t>
                      </a:r>
                      <a:endParaRPr kumimoji="1" lang="ja-JP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石川県能美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薄膜スクール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10</a:t>
                      </a:r>
                      <a:endParaRPr kumimoji="1" lang="ja-JP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東京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半導体界面制御技術第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154</a:t>
                      </a: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委員会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との合同</a:t>
                      </a:r>
                      <a:endParaRPr kumimoji="1" lang="en-US" altLang="ja-JP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3D</a:t>
                      </a:r>
                      <a:r>
                        <a:rPr kumimoji="1" lang="ja-JP" altLang="ja-JP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インテグレーション</a:t>
                      </a:r>
                      <a:endParaRPr kumimoji="1" lang="en-US" altLang="ja-JP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3D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集積，</a:t>
                      </a:r>
                      <a:r>
                        <a:rPr kumimoji="1" lang="en-US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BEOL</a:t>
                      </a:r>
                      <a:r>
                        <a:rPr kumimoji="1" lang="ja-JP" alt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トランジスタ，ナノワイヤ，シリコンフォトニクス）</a:t>
                      </a:r>
                      <a:endParaRPr kumimoji="1" lang="en-US" altLang="ja-JP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12</a:t>
                      </a:r>
                      <a:b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拡大</a:t>
                      </a:r>
                      <a:endParaRPr kumimoji="1" lang="ja-JP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熱海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蓄エネルギー・エネルギー変換におけるデバイスと材料・製膜・評価技術</a:t>
                      </a:r>
                      <a:endParaRPr kumimoji="1" lang="en-US" altLang="ja-JP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（パワートランジスタ，燃料電池，蓄電池）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2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(2014)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京都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医療・バイオ</a:t>
                      </a:r>
                      <a:r>
                        <a:rPr kumimoji="1" lang="en-US" altLang="ja-JP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MEMS</a:t>
                      </a:r>
                      <a:r>
                        <a:rPr kumimoji="1" lang="ja-JP" altLang="ja-JP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と薄膜・半導体技術</a:t>
                      </a:r>
                      <a:endParaRPr kumimoji="1" lang="en-US" altLang="ja-JP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（再生医療，バイオセンサー，</a:t>
                      </a:r>
                      <a:r>
                        <a:rPr kumimoji="1" lang="ja-JP" altLang="ja-JP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マイクロ流体技術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）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4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(2014)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東京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薄膜形成機能計測（ナノカーボン／フレキシブル（樹脂基板）・プリンタブル）</a:t>
                      </a:r>
                      <a:endParaRPr kumimoji="1" lang="en-US" altLang="ja-JP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印刷エレクトロニクス，有機デバイス，グラフェン</a:t>
                      </a:r>
                      <a:r>
                        <a:rPr kumimoji="1" lang="en-US" altLang="ja-JP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テキスト ボックス 1"/>
          <p:cNvSpPr txBox="1">
            <a:spLocks noChangeArrowheads="1"/>
          </p:cNvSpPr>
          <p:nvPr/>
        </p:nvSpPr>
        <p:spPr bwMode="auto">
          <a:xfrm>
            <a:off x="3276600" y="86717"/>
            <a:ext cx="2576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Calibri" pitchFamily="34" charset="0"/>
              </a:rPr>
              <a:t>2013</a:t>
            </a:r>
            <a:r>
              <a:rPr lang="ja-JP" altLang="en-US" sz="2400" dirty="0">
                <a:latin typeface="Calibri" pitchFamily="34" charset="0"/>
              </a:rPr>
              <a:t>研究会テーマ</a:t>
            </a:r>
          </a:p>
        </p:txBody>
      </p:sp>
    </p:spTree>
    <p:extLst>
      <p:ext uri="{BB962C8B-B14F-4D97-AF65-F5344CB8AC3E}">
        <p14:creationId xmlns:p14="http://schemas.microsoft.com/office/powerpoint/2010/main" val="3201760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251520" y="668674"/>
          <a:ext cx="8640960" cy="5928678"/>
        </p:xfrm>
        <a:graphic>
          <a:graphicData uri="http://schemas.openxmlformats.org/drawingml/2006/table">
            <a:tbl>
              <a:tblPr/>
              <a:tblGrid>
                <a:gridCol w="966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6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時期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場所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テーマ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6</a:t>
                      </a:r>
                      <a:endParaRPr kumimoji="1" lang="ja-JP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名古屋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製膜技術と進展と新規応用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　（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磁性膜・光学薄膜・超薄膜・光ディスク）　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7</a:t>
                      </a: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月</a:t>
                      </a:r>
                      <a:b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4-6</a:t>
                      </a:r>
                      <a:endParaRPr kumimoji="1" lang="ja-JP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仙台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薄膜スクール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10</a:t>
                      </a:r>
                      <a:endParaRPr kumimoji="1" lang="ja-JP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東京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183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委員会（水の先進理工学）と合同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水処理における薄膜技術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　（水の浄化・防汚，フィルタ，抗菌・滅菌，除染，光触媒）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12</a:t>
                      </a:r>
                      <a:b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ja-JP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拡大</a:t>
                      </a:r>
                      <a:endParaRPr kumimoji="1" lang="ja-JP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関西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太陽エネルギー利用における薄膜・表面技術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（プラスチック上光学薄膜，波長変換，プラズモニクスなど）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2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(2013)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東京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154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委員会（半導体界面制御）との合同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極超低消費電力の次世代不揮発性メモリ開発に向けた薄膜・界面制御技術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　（バックエンド・低温プロセスでつくるメモリ）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4</a:t>
                      </a:r>
                      <a:b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</a:b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(2013)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東京</a:t>
                      </a: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近郊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機能性酸化物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pitchFamily="50" charset="-128"/>
                        </a:rPr>
                        <a:t>　（エレクトロニクス，フォトニクス，エネルギー応用，超伝導）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テキスト ボックス 1"/>
          <p:cNvSpPr txBox="1">
            <a:spLocks noChangeArrowheads="1"/>
          </p:cNvSpPr>
          <p:nvPr/>
        </p:nvSpPr>
        <p:spPr bwMode="auto">
          <a:xfrm>
            <a:off x="3276600" y="86717"/>
            <a:ext cx="25765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>
                <a:latin typeface="Calibri" pitchFamily="34" charset="0"/>
              </a:rPr>
              <a:t>2012</a:t>
            </a:r>
            <a:r>
              <a:rPr lang="ja-JP" altLang="en-US" sz="2400" dirty="0">
                <a:latin typeface="Calibri" pitchFamily="34" charset="0"/>
              </a:rPr>
              <a:t>研究会テーマ</a:t>
            </a:r>
          </a:p>
        </p:txBody>
      </p:sp>
    </p:spTree>
    <p:extLst>
      <p:ext uri="{BB962C8B-B14F-4D97-AF65-F5344CB8AC3E}">
        <p14:creationId xmlns:p14="http://schemas.microsoft.com/office/powerpoint/2010/main" val="3369881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1"/>
          <p:cNvSpPr txBox="1">
            <a:spLocks noChangeArrowheads="1"/>
          </p:cNvSpPr>
          <p:nvPr/>
        </p:nvSpPr>
        <p:spPr bwMode="auto">
          <a:xfrm>
            <a:off x="3276600" y="115888"/>
            <a:ext cx="2574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latin typeface="Calibri" panose="020F0502020204030204" pitchFamily="34" charset="0"/>
              </a:rPr>
              <a:t>2011</a:t>
            </a:r>
            <a:r>
              <a:rPr lang="ja-JP" altLang="en-US" sz="2400">
                <a:latin typeface="Calibri" panose="020F0502020204030204" pitchFamily="34" charset="0"/>
              </a:rPr>
              <a:t>研究会テーマ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142875" y="571500"/>
          <a:ext cx="8677275" cy="5424488"/>
        </p:xfrm>
        <a:graphic>
          <a:graphicData uri="http://schemas.openxmlformats.org/drawingml/2006/table">
            <a:tbl>
              <a:tblPr/>
              <a:tblGrid>
                <a:gridCol w="60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4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0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時期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場所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テーマ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担当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アドバイザ</a:t>
                      </a: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*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6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東京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フレキシブルディスプレイのための薄膜技術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浅野</a:t>
                      </a: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・宇山・森本・塚本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峰（日立）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7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名古屋周辺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薄膜スクール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財満</a:t>
                      </a: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・高井・宮崎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東京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原子レベルでの極限分析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宮崎</a:t>
                      </a: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・木村・福井・水田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瀬戸（村田）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12</a:t>
                      </a:r>
                      <a:b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</a:br>
                      <a:r>
                        <a:rPr kumimoji="1" lang="ja-JP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拡大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お台場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有機薄膜の物性・プロセス・デバイス</a:t>
                      </a:r>
                      <a:endParaRPr kumimoji="1" lang="en-US" altLang="ja-JP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八瀬</a:t>
                      </a: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・染谷・近藤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潮（ニコン）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01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2</a:t>
                      </a:r>
                      <a:b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</a:br>
                      <a:r>
                        <a:rPr kumimoji="1" lang="en-US" altLang="ja-JP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(2012)</a:t>
                      </a:r>
                      <a:endParaRPr kumimoji="1" lang="ja-JP" alt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京都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エネルギー分野における薄膜技術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黒岩・北川・</a:t>
                      </a:r>
                      <a:r>
                        <a:rPr kumimoji="1" lang="ja-JP" alt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市原</a:t>
                      </a: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・高橋・奥野・（酒井）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青峰（旭硝子）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2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4</a:t>
                      </a:r>
                      <a:br>
                        <a:rPr kumimoji="1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</a:br>
                      <a:r>
                        <a:rPr kumimoji="1" lang="en-US" altLang="ja-JP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(2012)</a:t>
                      </a: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東京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センサー用薄膜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多賀・益・</a:t>
                      </a:r>
                      <a:r>
                        <a:rPr kumimoji="1" lang="ja-JP" alt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田畑</a:t>
                      </a:r>
                      <a:r>
                        <a:rPr kumimoji="1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50" charset="-128"/>
                        </a:rPr>
                        <a:t>・杉山・塩野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101" name="テキスト ボックス 3"/>
          <p:cNvSpPr txBox="1">
            <a:spLocks noChangeArrowheads="1"/>
          </p:cNvSpPr>
          <p:nvPr/>
        </p:nvSpPr>
        <p:spPr bwMode="auto">
          <a:xfrm>
            <a:off x="2195513" y="6083300"/>
            <a:ext cx="6629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/>
              <a:t>*</a:t>
            </a:r>
            <a:r>
              <a:rPr lang="ja-JP" altLang="en-US"/>
              <a:t>アドバイザ：採用されたテーマに関連した提案をしてくださった委員</a:t>
            </a:r>
          </a:p>
        </p:txBody>
      </p:sp>
    </p:spTree>
    <p:extLst>
      <p:ext uri="{BB962C8B-B14F-4D97-AF65-F5344CB8AC3E}">
        <p14:creationId xmlns:p14="http://schemas.microsoft.com/office/powerpoint/2010/main" val="2855046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4846</TotalTime>
  <Words>1657</Words>
  <Application>Microsoft Office PowerPoint</Application>
  <PresentationFormat>画面に合わせる (4:3)</PresentationFormat>
  <Paragraphs>384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Sugiyama</dc:creator>
  <cp:lastModifiedBy>大見 俊一郎</cp:lastModifiedBy>
  <cp:revision>105</cp:revision>
  <dcterms:created xsi:type="dcterms:W3CDTF">2012-12-17T08:27:34Z</dcterms:created>
  <dcterms:modified xsi:type="dcterms:W3CDTF">2019-09-10T09:45:43Z</dcterms:modified>
</cp:coreProperties>
</file>